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29"/>
  </p:notesMasterIdLst>
  <p:handoutMasterIdLst>
    <p:handoutMasterId r:id="rId30"/>
  </p:handoutMasterIdLst>
  <p:sldIdLst>
    <p:sldId id="526" r:id="rId8"/>
    <p:sldId id="527" r:id="rId9"/>
    <p:sldId id="433" r:id="rId10"/>
    <p:sldId id="485" r:id="rId11"/>
    <p:sldId id="519" r:id="rId12"/>
    <p:sldId id="520" r:id="rId13"/>
    <p:sldId id="521" r:id="rId14"/>
    <p:sldId id="522" r:id="rId15"/>
    <p:sldId id="523" r:id="rId16"/>
    <p:sldId id="530" r:id="rId17"/>
    <p:sldId id="496" r:id="rId18"/>
    <p:sldId id="497" r:id="rId19"/>
    <p:sldId id="517" r:id="rId20"/>
    <p:sldId id="518" r:id="rId21"/>
    <p:sldId id="481" r:id="rId22"/>
    <p:sldId id="419" r:id="rId23"/>
    <p:sldId id="525" r:id="rId24"/>
    <p:sldId id="495" r:id="rId25"/>
    <p:sldId id="494" r:id="rId26"/>
    <p:sldId id="532" r:id="rId27"/>
    <p:sldId id="529" r:id="rId28"/>
  </p:sldIdLst>
  <p:sldSz cx="12188825" cy="6858000"/>
  <p:notesSz cx="6858000" cy="9296400"/>
  <p:custDataLst>
    <p:tags r:id="rId3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7" autoAdjust="0"/>
    <p:restoredTop sz="77954" autoAdjust="0"/>
  </p:normalViewPr>
  <p:slideViewPr>
    <p:cSldViewPr snapToGrid="0">
      <p:cViewPr varScale="1">
        <p:scale>
          <a:sx n="61" d="100"/>
          <a:sy n="61" d="100"/>
        </p:scale>
        <p:origin x="1242" y="72"/>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10/9/2013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10/9/2013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10/9/2013 9:17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10/9/2013 9:17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10/9/2013 9:17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10/9/2013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51503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10/9/2013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10/9/2013 9:17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78"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9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1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4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6105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66413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50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955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8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7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30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2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9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2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5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4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6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88"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6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6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9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2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4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7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oleObject" Target="../embeddings/oleObject1.bin"/><Relationship Id="rId30"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ags" Target="../tags/tag75.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vmlDrawing" Target="../drawings/vmlDrawing20.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3"/>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54"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4"/>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5"/>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6"/>
            </p:custDataLst>
          </p:nvPr>
        </p:nvPicPr>
        <p:blipFill>
          <a:blip r:embed="rId29" cstate="print">
            <a:duotone>
              <a:prstClr val="black"/>
              <a:schemeClr val="tx2">
                <a:tint val="45000"/>
                <a:satMod val="400000"/>
              </a:schemeClr>
            </a:duotone>
            <a:extLst>
              <a:ext uri="{BEBA8EAE-BF5A-486C-A8C5-ECC9F3942E4B}">
                <a14:imgProps xmlns:a14="http://schemas.microsoft.com/office/drawing/2010/main">
                  <a14:imgLayer r:embed="rId3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80"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6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53"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1.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0.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29.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4.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565" y="2234425"/>
            <a:ext cx="10326710" cy="1358842"/>
          </a:xfrm>
        </p:spPr>
        <p:txBody>
          <a:bodyPr/>
          <a:lstStyle/>
          <a:p>
            <a:r>
              <a:rPr lang="en-US" dirty="0" smtClean="0"/>
              <a:t>Excel Power Tools</a:t>
            </a:r>
            <a:endParaRPr lang="en-US" dirty="0"/>
          </a:p>
        </p:txBody>
      </p:sp>
      <p:sp>
        <p:nvSpPr>
          <p:cNvPr id="2" name="Text Placeholder 1"/>
          <p:cNvSpPr>
            <a:spLocks noGrp="1"/>
          </p:cNvSpPr>
          <p:nvPr>
            <p:ph type="body" sz="quarter" idx="11"/>
          </p:nvPr>
        </p:nvSpPr>
        <p:spPr>
          <a:xfrm>
            <a:off x="520565" y="4862980"/>
            <a:ext cx="9016985" cy="73847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599101" y="3133680"/>
            <a:ext cx="10235121" cy="747897"/>
          </a:xfrm>
        </p:spPr>
        <p:txBody>
          <a:bodyPr/>
          <a:lstStyle/>
          <a:p>
            <a:r>
              <a:rPr lang="en-US" sz="5400" dirty="0" smtClean="0">
                <a:gradFill>
                  <a:gsLst>
                    <a:gs pos="1250">
                      <a:srgbClr val="FFFFFF"/>
                    </a:gs>
                    <a:gs pos="100000">
                      <a:srgbClr val="FFFFFF"/>
                    </a:gs>
                  </a:gsLst>
                  <a:lin ang="5400000" scaled="0"/>
                </a:gradFill>
              </a:rPr>
              <a:t>PowerPivot, Power View Demo</a:t>
            </a:r>
            <a:endParaRPr lang="en-US" sz="5400"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2764" y="1597715"/>
            <a:ext cx="11155680" cy="2215991"/>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11"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4662815"/>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you will learn:</a:t>
            </a:r>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a:t>
            </a:r>
            <a:r>
              <a:rPr lang="en-US" sz="3599" dirty="0" smtClean="0"/>
              <a:t>we have learned:</a:t>
            </a:r>
            <a:endParaRPr lang="en-US" sz="3599" dirty="0"/>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068" y="3169258"/>
            <a:ext cx="2435853" cy="51949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grpSp>
      <p:sp>
        <p:nvSpPr>
          <p:cNvPr id="3" name="Text Box 3"/>
          <p:cNvSpPr txBox="1">
            <a:spLocks noChangeArrowheads="1"/>
          </p:cNvSpPr>
          <p:nvPr/>
        </p:nvSpPr>
        <p:spPr bwMode="blackWhite">
          <a:xfrm>
            <a:off x="1526895" y="4023851"/>
            <a:ext cx="8924817" cy="720397"/>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31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98323" y="2769597"/>
            <a:ext cx="8890502" cy="2209836"/>
          </a:xfrm>
        </p:spPr>
        <p:txBody>
          <a:bodyPr/>
          <a:lstStyle/>
          <a:p>
            <a:r>
              <a:rPr lang="en-US" sz="3600" dirty="0" smtClean="0"/>
              <a:t>Excel Power Tools (Pivot, Map, View, Query)</a:t>
            </a:r>
          </a:p>
          <a:p>
            <a:r>
              <a:rPr lang="en-US" sz="3600" dirty="0" err="1" smtClean="0"/>
              <a:t>LayerScape</a:t>
            </a:r>
            <a:r>
              <a:rPr lang="en-US" sz="3600" dirty="0"/>
              <a:t> </a:t>
            </a:r>
            <a:r>
              <a:rPr lang="en-US" sz="3600" dirty="0" smtClean="0"/>
              <a:t>– MSR Visualization Tool</a:t>
            </a:r>
            <a:endParaRPr lang="en-US" sz="3600" dirty="0"/>
          </a:p>
          <a:p>
            <a:r>
              <a:rPr lang="en-US" sz="3600" dirty="0" smtClean="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3"/>
          <p:cNvSpPr txBox="1">
            <a:spLocks/>
          </p:cNvSpPr>
          <p:nvPr/>
        </p:nvSpPr>
        <p:spPr>
          <a:xfrm>
            <a:off x="519112" y="574481"/>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4800" dirty="0" smtClean="0"/>
              <a:t>Big Data Tools</a:t>
            </a:r>
            <a:endParaRPr lang="en-US" sz="4800" dirty="0"/>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1687354"/>
            <a:ext cx="10693401" cy="5170646"/>
          </a:xfrm>
        </p:spPr>
        <p:txBody>
          <a:bodyPr/>
          <a:lstStyle/>
          <a:p>
            <a:pPr lvl="0">
              <a:spcBef>
                <a:spcPts val="0"/>
              </a:spcBef>
            </a:pPr>
            <a:r>
              <a:rPr lang="en-GB" sz="2800" dirty="0"/>
              <a:t>C</a:t>
            </a:r>
            <a:r>
              <a:rPr lang="en-GB" sz="2800" dirty="0" smtClean="0"/>
              <a:t>reate </a:t>
            </a:r>
            <a:r>
              <a:rPr lang="en-GB" sz="2800" dirty="0"/>
              <a:t>compelling self-service </a:t>
            </a:r>
            <a:r>
              <a:rPr lang="en-GB" sz="2800" dirty="0" smtClean="0"/>
              <a:t>“business intelligence” (BI) solutions - </a:t>
            </a:r>
            <a:r>
              <a:rPr lang="en-US" sz="2800" dirty="0"/>
              <a:t> transform raw data into meaningful and useful information</a:t>
            </a:r>
            <a:endParaRPr lang="en-GB" sz="2800" dirty="0" smtClean="0"/>
          </a:p>
          <a:p>
            <a:pPr marL="0" lvl="0" indent="0">
              <a:spcBef>
                <a:spcPts val="0"/>
              </a:spcBef>
              <a:buNone/>
            </a:pPr>
            <a:r>
              <a:rPr lang="en-GB" sz="2800" dirty="0" smtClean="0"/>
              <a:t/>
            </a:r>
            <a:br>
              <a:rPr lang="en-GB" sz="2800" dirty="0" smtClean="0"/>
            </a:br>
            <a:r>
              <a:rPr lang="en-GB" sz="2800" dirty="0" smtClean="0"/>
              <a:t>Using Familiar </a:t>
            </a:r>
            <a:r>
              <a:rPr lang="en-GB" sz="2800" dirty="0"/>
              <a:t>Excel </a:t>
            </a:r>
            <a:r>
              <a:rPr lang="en-GB" sz="2800" dirty="0" smtClean="0"/>
              <a:t>Interface</a:t>
            </a:r>
          </a:p>
          <a:p>
            <a:pPr lvl="0">
              <a:spcBef>
                <a:spcPts val="0"/>
              </a:spcBef>
            </a:pPr>
            <a:endParaRPr lang="en-US" sz="2800" b="1" dirty="0" smtClean="0"/>
          </a:p>
          <a:p>
            <a:pPr marL="571500" indent="-571500">
              <a:spcBef>
                <a:spcPts val="0"/>
              </a:spcBef>
              <a:buFont typeface="Arial" pitchFamily="34" charset="0"/>
              <a:buChar char="•"/>
            </a:pPr>
            <a:r>
              <a:rPr lang="en-US" sz="2800" dirty="0" smtClean="0"/>
              <a:t>BI </a:t>
            </a:r>
            <a:r>
              <a:rPr lang="en-US" sz="2800" dirty="0"/>
              <a:t>Semantic </a:t>
            </a:r>
            <a:r>
              <a:rPr lang="en-US" sz="2800" dirty="0" smtClean="0"/>
              <a:t>Model</a:t>
            </a:r>
            <a:endParaRPr lang="en-US" sz="2800" dirty="0"/>
          </a:p>
          <a:p>
            <a:pPr marL="571500" indent="-571500">
              <a:spcBef>
                <a:spcPts val="0"/>
              </a:spcBef>
              <a:buFont typeface="Arial" pitchFamily="34" charset="0"/>
              <a:buChar char="•"/>
            </a:pPr>
            <a:r>
              <a:rPr lang="en-US" sz="2800" dirty="0" smtClean="0"/>
              <a:t>In memory compressed column store</a:t>
            </a:r>
          </a:p>
          <a:p>
            <a:pPr marL="571500" indent="-571500">
              <a:spcBef>
                <a:spcPts val="0"/>
              </a:spcBef>
              <a:buFont typeface="Arial" pitchFamily="34" charset="0"/>
              <a:buChar char="•"/>
            </a:pPr>
            <a:r>
              <a:rPr lang="en-US" sz="2800" dirty="0" smtClean="0"/>
              <a:t>Sophisticated </a:t>
            </a:r>
            <a:r>
              <a:rPr lang="en-US" sz="2800" dirty="0"/>
              <a:t>T</a:t>
            </a:r>
            <a:r>
              <a:rPr lang="en-US" sz="2800" dirty="0" smtClean="0"/>
              <a:t>ime Intelligence</a:t>
            </a:r>
          </a:p>
          <a:p>
            <a:pPr marL="571500" indent="-571500">
              <a:spcBef>
                <a:spcPts val="0"/>
              </a:spcBef>
              <a:buFont typeface="Arial" pitchFamily="34" charset="0"/>
              <a:buChar char="•"/>
            </a:pPr>
            <a:r>
              <a:rPr lang="en-US" sz="2800" dirty="0" err="1" smtClean="0"/>
              <a:t>Mashups</a:t>
            </a:r>
            <a:r>
              <a:rPr lang="en-US" sz="2800" dirty="0" smtClean="0"/>
              <a:t/>
            </a:r>
            <a:br>
              <a:rPr lang="en-US" sz="2800" dirty="0" smtClean="0"/>
            </a:br>
            <a:endParaRPr lang="en-US" sz="2800" dirty="0" smtClean="0"/>
          </a:p>
          <a:p>
            <a:pPr marL="571500" indent="-571500">
              <a:spcBef>
                <a:spcPts val="0"/>
              </a:spcBef>
              <a:buFont typeface="Arial" pitchFamily="34" charset="0"/>
              <a:buChar char="•"/>
            </a:pPr>
            <a:r>
              <a:rPr lang="en-US" sz="2800" dirty="0" smtClean="0"/>
              <a:t>Research scientists can benefit too</a:t>
            </a:r>
            <a:endParaRPr lang="en-US" sz="2800" dirty="0"/>
          </a:p>
          <a:p>
            <a:pPr>
              <a:spcBef>
                <a:spcPts val="0"/>
              </a:spcBef>
            </a:pPr>
            <a:endParaRPr lang="en-US" sz="2800" dirty="0" smtClean="0"/>
          </a:p>
        </p:txBody>
      </p:sp>
      <p:sp>
        <p:nvSpPr>
          <p:cNvPr id="2" name="Title 1"/>
          <p:cNvSpPr>
            <a:spLocks noGrp="1"/>
          </p:cNvSpPr>
          <p:nvPr>
            <p:ph type="title" idx="4294967295"/>
          </p:nvPr>
        </p:nvSpPr>
        <p:spPr>
          <a:xfrm>
            <a:off x="387394" y="258763"/>
            <a:ext cx="11149013" cy="747712"/>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8670" y="214313"/>
            <a:ext cx="11149013" cy="747712"/>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961445"/>
            <a:ext cx="10603522" cy="52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dirty="0"/>
              <a:t>Power View is an interactive data exploration and visual presentation </a:t>
            </a:r>
            <a:r>
              <a:rPr lang="en-US" sz="4800" dirty="0" smtClean="0"/>
              <a:t>experience</a:t>
            </a:r>
            <a:endParaRPr lang="en-US" sz="4800" dirty="0"/>
          </a:p>
        </p:txBody>
      </p:sp>
      <p:sp>
        <p:nvSpPr>
          <p:cNvPr id="2" name="Title 1"/>
          <p:cNvSpPr>
            <a:spLocks noGrp="1"/>
          </p:cNvSpPr>
          <p:nvPr>
            <p:ph type="title" idx="4294967295"/>
          </p:nvPr>
        </p:nvSpPr>
        <p:spPr>
          <a:xfrm>
            <a:off x="250722" y="258763"/>
            <a:ext cx="11149013" cy="747712"/>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206" y="228600"/>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466821"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798773"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858253" y="2268161"/>
            <a:ext cx="3080688" cy="3917910"/>
          </a:xfrm>
          <a:prstGeom prst="rect">
            <a:avLst/>
          </a:prstGeom>
          <a:noFill/>
          <a:ln w="25400">
            <a:noFill/>
            <a:miter lim="800000"/>
            <a:headEnd/>
            <a:tailEnd/>
          </a:ln>
        </p:spPr>
      </p:pic>
      <p:sp>
        <p:nvSpPr>
          <p:cNvPr id="12" name="Rounded Rectangle 11"/>
          <p:cNvSpPr/>
          <p:nvPr/>
        </p:nvSpPr>
        <p:spPr bwMode="auto">
          <a:xfrm>
            <a:off x="6593432"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627703"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54362"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626826"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798774"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572734"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593432"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227905"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997152"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670574"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846448"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302193"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435802"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435802"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875768"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689013"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293167"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395633"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601940"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813"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450034"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654010"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809231" y="5019247"/>
            <a:ext cx="464116" cy="337066"/>
          </a:xfrm>
          <a:prstGeom prst="rect">
            <a:avLst/>
          </a:prstGeom>
        </p:spPr>
      </p:pic>
      <p:sp>
        <p:nvSpPr>
          <p:cNvPr id="37" name="Rectangle 36"/>
          <p:cNvSpPr>
            <a:spLocks noChangeArrowheads="1"/>
          </p:cNvSpPr>
          <p:nvPr/>
        </p:nvSpPr>
        <p:spPr bwMode="auto">
          <a:xfrm>
            <a:off x="0"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795576"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247" y="1781480"/>
            <a:ext cx="1213125" cy="459859"/>
          </a:xfrm>
          <a:prstGeom prst="rect">
            <a:avLst/>
          </a:prstGeom>
        </p:spPr>
      </p:pic>
      <p:sp>
        <p:nvSpPr>
          <p:cNvPr id="42" name="Rectangle 41"/>
          <p:cNvSpPr>
            <a:spLocks noChangeArrowheads="1"/>
          </p:cNvSpPr>
          <p:nvPr/>
        </p:nvSpPr>
        <p:spPr bwMode="auto">
          <a:xfrm>
            <a:off x="9156440"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204125"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400110"/>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600" dirty="0" smtClean="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5020634" y="5369782"/>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Pivot</a:t>
            </a:r>
          </a:p>
        </p:txBody>
      </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834095" y="6215032"/>
            <a:ext cx="8648521" cy="400110"/>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latin typeface="Segoe UI Light" pitchFamily="34" charset="0"/>
                <a:ea typeface="Segoe UI" pitchFamily="34" charset="0"/>
                <a:cs typeface="Segoe UI" pitchFamily="34" charset="0"/>
                <a:sym typeface="Wingdings" pitchFamily="2" charset="2"/>
              </a:rPr>
              <a:t>Embedded	</a:t>
            </a:r>
            <a:r>
              <a:rPr lang="en-US" b="1" dirty="0">
                <a:solidFill>
                  <a:schemeClr val="bg1"/>
                </a:solidFill>
                <a:latin typeface="Segoe UI Light" pitchFamily="34" charset="0"/>
                <a:ea typeface="Segoe UI" pitchFamily="34" charset="0"/>
                <a:cs typeface="Segoe UI" pitchFamily="34" charset="0"/>
                <a:sym typeface="Wingdings" pitchFamily="2" charset="2"/>
              </a:rPr>
              <a:t>	</a:t>
            </a:r>
            <a:r>
              <a:rPr lang="en-US" b="1" dirty="0" smtClean="0">
                <a:solidFill>
                  <a:schemeClr val="bg1"/>
                </a:solidFill>
                <a:latin typeface="Segoe UI Light" pitchFamily="34" charset="0"/>
                <a:ea typeface="Segoe UI" pitchFamily="34" charset="0"/>
                <a:cs typeface="Segoe UI" pitchFamily="34" charset="0"/>
                <a:sym typeface="Wingdings" pitchFamily="2" charset="2"/>
              </a:rPr>
              <a:t>Operational			Business</a:t>
            </a:r>
            <a:endParaRPr lang="en-US" b="1" dirty="0">
              <a:solidFill>
                <a:schemeClr val="bg1"/>
              </a:solidFill>
              <a:latin typeface="Segoe UI Light" pitchFamily="34" charset="0"/>
              <a:ea typeface="Segoe UI" pitchFamily="34" charset="0"/>
              <a:cs typeface="Segoe UI" pitchFamily="34" charset="0"/>
              <a:sym typeface="Wingdings" pitchFamily="2" charset="2"/>
            </a:endParaRPr>
          </a:p>
        </p:txBody>
      </p:sp>
      <p:sp>
        <p:nvSpPr>
          <p:cNvPr id="39" name="Rounded Rectangle 38"/>
          <p:cNvSpPr/>
          <p:nvPr/>
        </p:nvSpPr>
        <p:spPr bwMode="auto">
          <a:xfrm>
            <a:off x="8072648" y="5357970"/>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a:t>
            </a:r>
            <a:r>
              <a:rPr lang="en-US" altLang="zh-CN" sz="1600" b="1" dirty="0" smtClean="0">
                <a:latin typeface="Segoe UI" pitchFamily="34" charset="0"/>
                <a:ea typeface="Segoe UI" pitchFamily="34" charset="0"/>
                <a:cs typeface="Segoe UI" pitchFamily="34" charset="0"/>
              </a:rPr>
              <a:t>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230e9df3-be65-4c73-a93b-d1236ebd677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4849</TotalTime>
  <Words>1340</Words>
  <Application>Microsoft Office PowerPoint</Application>
  <PresentationFormat>Custom</PresentationFormat>
  <Paragraphs>178</Paragraphs>
  <Slides>21</Slides>
  <Notes>16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21</vt:i4>
      </vt:variant>
    </vt:vector>
  </HeadingPairs>
  <TitlesOfParts>
    <vt:vector size="32" baseType="lpstr">
      <vt:lpstr>Segoe</vt:lpstr>
      <vt:lpstr>Arial</vt:lpstr>
      <vt:lpstr>Consolas</vt:lpstr>
      <vt:lpstr>Segoe UI</vt:lpstr>
      <vt:lpstr>Segoe UI Light</vt:lpstr>
      <vt:lpstr>Wingdings</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vt:lpstr>
      <vt:lpstr>Excel Power Tools</vt:lpstr>
      <vt:lpstr>Agenda</vt:lpstr>
      <vt:lpstr>PowerPoint Presentation</vt:lpstr>
      <vt:lpstr>What is PowerPivot?</vt:lpstr>
      <vt:lpstr>PowerPivot Versions</vt:lpstr>
      <vt:lpstr>What is Power View?</vt:lpstr>
      <vt:lpstr>SharePoint Architecture</vt:lpstr>
      <vt:lpstr>PowerPoint Presentation</vt:lpstr>
      <vt:lpstr>PowerPivot, Power View Demo</vt:lpstr>
      <vt:lpstr>Current State of the Art</vt:lpstr>
      <vt:lpstr>The Data tab – the old way</vt:lpstr>
      <vt:lpstr>PowerPoint Presentation</vt:lpstr>
      <vt:lpstr>Why Power Query?</vt:lpstr>
      <vt:lpstr>Connecting Excel and Hadoop on Windows Azure</vt:lpstr>
      <vt:lpstr>Microsoft Big Data Solution</vt:lpstr>
      <vt:lpstr>PowerMap</vt:lpstr>
      <vt:lpstr>PowerPoint Presentation</vt:lpstr>
      <vt:lpstr>References</vt:lpstr>
      <vt:lpstr>Excel Power Tools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418</cp:revision>
  <cp:lastPrinted>2011-10-11T14:25:22Z</cp:lastPrinted>
  <dcterms:created xsi:type="dcterms:W3CDTF">2011-03-29T16:07:22Z</dcterms:created>
  <dcterms:modified xsi:type="dcterms:W3CDTF">2013-10-10T03:18:34Z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